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imo Bold" panose="020B0604020202020204" charset="0"/>
      <p:regular r:id="rId8"/>
    </p:embeddedFont>
    <p:embeddedFont>
      <p:font typeface="DM Sans" panose="020F0502020204030204" pitchFamily="2" charset="0"/>
      <p:regular r:id="rId9"/>
    </p:embeddedFont>
    <p:embeddedFont>
      <p:font typeface="Heading Now 61-68" panose="020B0604020202020204" charset="0"/>
      <p:regular r:id="rId10"/>
    </p:embeddedFont>
    <p:embeddedFont>
      <p:font typeface="Heading Now 61-68 Bold" panose="020B0604020202020204" charset="0"/>
      <p:regular r:id="rId11"/>
    </p:embeddedFont>
    <p:embeddedFont>
      <p:font typeface="Heading Now 71-78" panose="020B0604020202020204" charset="0"/>
      <p:regular r:id="rId12"/>
    </p:embeddedFont>
    <p:embeddedFont>
      <p:font typeface="Heading Now 71-78 Bold" panose="020B0604020202020204" charset="0"/>
      <p:regular r:id="rId13"/>
    </p:embeddedFont>
    <p:embeddedFont>
      <p:font typeface="Heading Now 71-78 Italics" panose="020B0604020202020204" charset="0"/>
      <p:regular r:id="rId14"/>
    </p:embeddedFont>
    <p:embeddedFont>
      <p:font typeface="Open Sans" panose="020F0502020204030204" pitchFamily="34" charset="0"/>
      <p:regular r:id="rId15"/>
    </p:embeddedFont>
    <p:embeddedFont>
      <p:font typeface="Open Sa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hyperlink" Target="https://github.com/CelineToledoJ/Capstone_805D-Equipo-3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svg"/><Relationship Id="rId10" Type="http://schemas.openxmlformats.org/officeDocument/2006/relationships/hyperlink" Target="https://trello.com/b/tBR5w0jd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3.svg"/><Relationship Id="rId7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0.png"/><Relationship Id="rId10" Type="http://schemas.openxmlformats.org/officeDocument/2006/relationships/image" Target="../media/image37.png"/><Relationship Id="rId4" Type="http://schemas.openxmlformats.org/officeDocument/2006/relationships/image" Target="../media/image27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56994"/>
            <a:ext cx="18288000" cy="8968006"/>
            <a:chOff x="0" y="0"/>
            <a:chExt cx="4816593" cy="2361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361944"/>
            </a:xfrm>
            <a:custGeom>
              <a:avLst/>
              <a:gdLst/>
              <a:ahLst/>
              <a:cxnLst/>
              <a:rect l="l" t="t" r="r" b="b"/>
              <a:pathLst>
                <a:path w="4816592" h="2361944">
                  <a:moveTo>
                    <a:pt x="0" y="0"/>
                  </a:moveTo>
                  <a:lnTo>
                    <a:pt x="4816592" y="0"/>
                  </a:lnTo>
                  <a:lnTo>
                    <a:pt x="4816592" y="2361944"/>
                  </a:lnTo>
                  <a:lnTo>
                    <a:pt x="0" y="2361944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4816593" cy="2495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9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14505" y="8289318"/>
            <a:ext cx="16074738" cy="709435"/>
            <a:chOff x="0" y="0"/>
            <a:chExt cx="9208416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08415" cy="406400"/>
            </a:xfrm>
            <a:custGeom>
              <a:avLst/>
              <a:gdLst/>
              <a:ahLst/>
              <a:cxnLst/>
              <a:rect l="l" t="t" r="r" b="b"/>
              <a:pathLst>
                <a:path w="9208415" h="406400">
                  <a:moveTo>
                    <a:pt x="9005215" y="0"/>
                  </a:moveTo>
                  <a:cubicBezTo>
                    <a:pt x="9117440" y="0"/>
                    <a:pt x="9208415" y="90976"/>
                    <a:pt x="9208415" y="203200"/>
                  </a:cubicBezTo>
                  <a:cubicBezTo>
                    <a:pt x="9208415" y="315424"/>
                    <a:pt x="9117440" y="406400"/>
                    <a:pt x="900521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9208416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Heading Now 61-68"/>
                  <a:ea typeface="Heading Now 61-68"/>
                  <a:cs typeface="Heading Now 61-68"/>
                  <a:sym typeface="Heading Now 61-68"/>
                </a:rPr>
                <a:t>Profesor: Carlos Correa   |   Alumnos: Celine Toledo, Catalina Berrios, Benjamin Lobos   |   Sección:  Capstone_805D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614505" y="656994"/>
            <a:ext cx="3874130" cy="1408775"/>
          </a:xfrm>
          <a:custGeom>
            <a:avLst/>
            <a:gdLst/>
            <a:ahLst/>
            <a:cxnLst/>
            <a:rect l="l" t="t" r="r" b="b"/>
            <a:pathLst>
              <a:path w="3874130" h="1408775">
                <a:moveTo>
                  <a:pt x="0" y="0"/>
                </a:moveTo>
                <a:lnTo>
                  <a:pt x="3874130" y="0"/>
                </a:lnTo>
                <a:lnTo>
                  <a:pt x="3874130" y="1408774"/>
                </a:lnTo>
                <a:lnTo>
                  <a:pt x="0" y="1408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369698" y="656994"/>
            <a:ext cx="17548603" cy="8968006"/>
          </a:xfrm>
          <a:custGeom>
            <a:avLst/>
            <a:gdLst/>
            <a:ahLst/>
            <a:cxnLst/>
            <a:rect l="l" t="t" r="r" b="b"/>
            <a:pathLst>
              <a:path w="17548603" h="8968006">
                <a:moveTo>
                  <a:pt x="0" y="0"/>
                </a:moveTo>
                <a:lnTo>
                  <a:pt x="17548604" y="0"/>
                </a:lnTo>
                <a:lnTo>
                  <a:pt x="17548604" y="8968006"/>
                </a:lnTo>
                <a:lnTo>
                  <a:pt x="0" y="89680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5000"/>
            </a:blip>
            <a:stretch>
              <a:fillRect l="-1360" r="-136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6185931" y="5510200"/>
            <a:ext cx="4204138" cy="4114800"/>
          </a:xfrm>
          <a:custGeom>
            <a:avLst/>
            <a:gdLst/>
            <a:ahLst/>
            <a:cxnLst/>
            <a:rect l="l" t="t" r="r" b="b"/>
            <a:pathLst>
              <a:path w="4204138" h="4114800">
                <a:moveTo>
                  <a:pt x="0" y="0"/>
                </a:moveTo>
                <a:lnTo>
                  <a:pt x="4204138" y="0"/>
                </a:lnTo>
                <a:lnTo>
                  <a:pt x="42041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-2102069" y="5510200"/>
            <a:ext cx="4204138" cy="4114800"/>
          </a:xfrm>
          <a:custGeom>
            <a:avLst/>
            <a:gdLst/>
            <a:ahLst/>
            <a:cxnLst/>
            <a:rect l="l" t="t" r="r" b="b"/>
            <a:pathLst>
              <a:path w="4204138" h="4114800">
                <a:moveTo>
                  <a:pt x="0" y="0"/>
                </a:moveTo>
                <a:lnTo>
                  <a:pt x="4204138" y="0"/>
                </a:lnTo>
                <a:lnTo>
                  <a:pt x="42041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5009199" y="303857"/>
            <a:ext cx="2576497" cy="2576497"/>
          </a:xfrm>
          <a:custGeom>
            <a:avLst/>
            <a:gdLst/>
            <a:ahLst/>
            <a:cxnLst/>
            <a:rect l="l" t="t" r="r" b="b"/>
            <a:pathLst>
              <a:path w="2576497" h="2576497">
                <a:moveTo>
                  <a:pt x="0" y="0"/>
                </a:moveTo>
                <a:lnTo>
                  <a:pt x="2576496" y="0"/>
                </a:lnTo>
                <a:lnTo>
                  <a:pt x="2576496" y="2576497"/>
                </a:lnTo>
                <a:lnTo>
                  <a:pt x="0" y="2576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1195003" y="2200703"/>
            <a:ext cx="12124261" cy="959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49"/>
              </a:lnSpc>
              <a:spcBef>
                <a:spcPct val="0"/>
              </a:spcBef>
            </a:pPr>
            <a:r>
              <a:rPr lang="en-US" sz="4963" b="1">
                <a:solidFill>
                  <a:srgbClr val="FFFFFF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Proyecto APT - Capstone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1973" y="3786857"/>
            <a:ext cx="6479098" cy="2803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550"/>
              </a:lnSpc>
              <a:spcBef>
                <a:spcPct val="0"/>
              </a:spcBef>
            </a:pPr>
            <a:r>
              <a:rPr lang="en-US" sz="11105" u="none" strike="noStrike">
                <a:solidFill>
                  <a:srgbClr val="DDFF6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Tres En</a:t>
            </a:r>
          </a:p>
          <a:p>
            <a:pPr marL="0" lvl="1" indent="0" algn="l">
              <a:lnSpc>
                <a:spcPts val="9550"/>
              </a:lnSpc>
              <a:spcBef>
                <a:spcPct val="0"/>
              </a:spcBef>
            </a:pPr>
            <a:r>
              <a:rPr lang="en-US" sz="11105" u="none" strike="noStrike">
                <a:solidFill>
                  <a:srgbClr val="C1FF72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Uno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5003" y="7935158"/>
            <a:ext cx="5066831" cy="1360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3"/>
              </a:lnSpc>
            </a:pPr>
            <a:r>
              <a:rPr lang="en-US" sz="195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INTEGRANTES:</a:t>
            </a:r>
          </a:p>
          <a:p>
            <a:pPr marL="423018" lvl="1" indent="-211509" algn="l">
              <a:lnSpc>
                <a:spcPts val="2743"/>
              </a:lnSpc>
              <a:buFont typeface="Arial"/>
              <a:buChar char="•"/>
            </a:pPr>
            <a:r>
              <a:rPr lang="en-US" sz="195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Celine Toledo: Scrum Master</a:t>
            </a:r>
          </a:p>
          <a:p>
            <a:pPr marL="423018" lvl="1" indent="-211509" algn="l">
              <a:lnSpc>
                <a:spcPts val="2743"/>
              </a:lnSpc>
              <a:buFont typeface="Arial"/>
              <a:buChar char="•"/>
            </a:pPr>
            <a:r>
              <a:rPr lang="en-US" sz="195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Catalina Berrios: Product Owner</a:t>
            </a:r>
          </a:p>
          <a:p>
            <a:pPr marL="423018" lvl="1" indent="-211509" algn="l">
              <a:lnSpc>
                <a:spcPts val="2743"/>
              </a:lnSpc>
              <a:buFont typeface="Arial"/>
              <a:buChar char="•"/>
            </a:pPr>
            <a:r>
              <a:rPr lang="en-US" sz="195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Benjamin Lobos: Lider de Desarrollo TI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9373" y="-14349"/>
            <a:ext cx="16781389" cy="10301349"/>
            <a:chOff x="0" y="0"/>
            <a:chExt cx="4419790" cy="27131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9790" cy="2713112"/>
            </a:xfrm>
            <a:custGeom>
              <a:avLst/>
              <a:gdLst/>
              <a:ahLst/>
              <a:cxnLst/>
              <a:rect l="l" t="t" r="r" b="b"/>
              <a:pathLst>
                <a:path w="4419790" h="2713112">
                  <a:moveTo>
                    <a:pt x="0" y="0"/>
                  </a:moveTo>
                  <a:lnTo>
                    <a:pt x="4419790" y="0"/>
                  </a:lnTo>
                  <a:lnTo>
                    <a:pt x="4419790" y="2713112"/>
                  </a:lnTo>
                  <a:lnTo>
                    <a:pt x="0" y="2713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4419790" cy="284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9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66529" y="3411123"/>
            <a:ext cx="4369009" cy="6412161"/>
            <a:chOff x="0" y="0"/>
            <a:chExt cx="1150686" cy="168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0686" cy="1688800"/>
            </a:xfrm>
            <a:custGeom>
              <a:avLst/>
              <a:gdLst/>
              <a:ahLst/>
              <a:cxnLst/>
              <a:rect l="l" t="t" r="r" b="b"/>
              <a:pathLst>
                <a:path w="1150686" h="1688800">
                  <a:moveTo>
                    <a:pt x="47844" y="0"/>
                  </a:moveTo>
                  <a:lnTo>
                    <a:pt x="1102841" y="0"/>
                  </a:lnTo>
                  <a:cubicBezTo>
                    <a:pt x="1129265" y="0"/>
                    <a:pt x="1150686" y="21421"/>
                    <a:pt x="1150686" y="47844"/>
                  </a:cubicBezTo>
                  <a:lnTo>
                    <a:pt x="1150686" y="1640955"/>
                  </a:lnTo>
                  <a:cubicBezTo>
                    <a:pt x="1150686" y="1667379"/>
                    <a:pt x="1129265" y="1688800"/>
                    <a:pt x="1102841" y="1688800"/>
                  </a:cubicBezTo>
                  <a:lnTo>
                    <a:pt x="47844" y="1688800"/>
                  </a:lnTo>
                  <a:cubicBezTo>
                    <a:pt x="21421" y="1688800"/>
                    <a:pt x="0" y="1667379"/>
                    <a:pt x="0" y="1640955"/>
                  </a:cubicBezTo>
                  <a:lnTo>
                    <a:pt x="0" y="47844"/>
                  </a:lnTo>
                  <a:cubicBezTo>
                    <a:pt x="0" y="21421"/>
                    <a:pt x="21421" y="0"/>
                    <a:pt x="47844" y="0"/>
                  </a:cubicBezTo>
                  <a:close/>
                </a:path>
              </a:pathLst>
            </a:custGeom>
            <a:solidFill>
              <a:srgbClr val="C1FF7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33350"/>
              <a:ext cx="1150686" cy="1822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9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362550" y="4361627"/>
            <a:ext cx="2376969" cy="2017452"/>
          </a:xfrm>
          <a:custGeom>
            <a:avLst/>
            <a:gdLst/>
            <a:ahLst/>
            <a:cxnLst/>
            <a:rect l="l" t="t" r="r" b="b"/>
            <a:pathLst>
              <a:path w="2376969" h="2017452">
                <a:moveTo>
                  <a:pt x="0" y="0"/>
                </a:moveTo>
                <a:lnTo>
                  <a:pt x="2376968" y="0"/>
                </a:lnTo>
                <a:lnTo>
                  <a:pt x="2376968" y="2017452"/>
                </a:lnTo>
                <a:lnTo>
                  <a:pt x="0" y="2017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9" name="Group 9"/>
          <p:cNvGrpSpPr/>
          <p:nvPr/>
        </p:nvGrpSpPr>
        <p:grpSpPr>
          <a:xfrm>
            <a:off x="11973018" y="3411123"/>
            <a:ext cx="4369009" cy="6412161"/>
            <a:chOff x="0" y="0"/>
            <a:chExt cx="1150686" cy="1688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0686" cy="1688800"/>
            </a:xfrm>
            <a:custGeom>
              <a:avLst/>
              <a:gdLst/>
              <a:ahLst/>
              <a:cxnLst/>
              <a:rect l="l" t="t" r="r" b="b"/>
              <a:pathLst>
                <a:path w="1150686" h="1688800">
                  <a:moveTo>
                    <a:pt x="47844" y="0"/>
                  </a:moveTo>
                  <a:lnTo>
                    <a:pt x="1102841" y="0"/>
                  </a:lnTo>
                  <a:cubicBezTo>
                    <a:pt x="1129265" y="0"/>
                    <a:pt x="1150686" y="21421"/>
                    <a:pt x="1150686" y="47844"/>
                  </a:cubicBezTo>
                  <a:lnTo>
                    <a:pt x="1150686" y="1640955"/>
                  </a:lnTo>
                  <a:cubicBezTo>
                    <a:pt x="1150686" y="1667379"/>
                    <a:pt x="1129265" y="1688800"/>
                    <a:pt x="1102841" y="1688800"/>
                  </a:cubicBezTo>
                  <a:lnTo>
                    <a:pt x="47844" y="1688800"/>
                  </a:lnTo>
                  <a:cubicBezTo>
                    <a:pt x="21421" y="1688800"/>
                    <a:pt x="0" y="1667379"/>
                    <a:pt x="0" y="1640955"/>
                  </a:cubicBezTo>
                  <a:lnTo>
                    <a:pt x="0" y="47844"/>
                  </a:lnTo>
                  <a:cubicBezTo>
                    <a:pt x="0" y="21421"/>
                    <a:pt x="21421" y="0"/>
                    <a:pt x="47844" y="0"/>
                  </a:cubicBezTo>
                  <a:close/>
                </a:path>
              </a:pathLst>
            </a:custGeom>
            <a:solidFill>
              <a:srgbClr val="C1FF7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1150686" cy="1822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92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266630" y="4035748"/>
            <a:ext cx="1781785" cy="2227231"/>
          </a:xfrm>
          <a:custGeom>
            <a:avLst/>
            <a:gdLst/>
            <a:ahLst/>
            <a:cxnLst/>
            <a:rect l="l" t="t" r="r" b="b"/>
            <a:pathLst>
              <a:path w="1781785" h="2227231">
                <a:moveTo>
                  <a:pt x="0" y="0"/>
                </a:moveTo>
                <a:lnTo>
                  <a:pt x="1781785" y="0"/>
                </a:lnTo>
                <a:lnTo>
                  <a:pt x="1781785" y="2227231"/>
                </a:lnTo>
                <a:lnTo>
                  <a:pt x="0" y="2227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7828257" y="676124"/>
            <a:ext cx="1691527" cy="1691527"/>
          </a:xfrm>
          <a:custGeom>
            <a:avLst/>
            <a:gdLst/>
            <a:ahLst/>
            <a:cxnLst/>
            <a:rect l="l" t="t" r="r" b="b"/>
            <a:pathLst>
              <a:path w="1691527" h="1691527">
                <a:moveTo>
                  <a:pt x="0" y="0"/>
                </a:moveTo>
                <a:lnTo>
                  <a:pt x="1691527" y="0"/>
                </a:lnTo>
                <a:lnTo>
                  <a:pt x="1691527" y="1691527"/>
                </a:lnTo>
                <a:lnTo>
                  <a:pt x="0" y="1691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4" name="Group 14"/>
          <p:cNvGrpSpPr/>
          <p:nvPr/>
        </p:nvGrpSpPr>
        <p:grpSpPr>
          <a:xfrm>
            <a:off x="6573742" y="3411123"/>
            <a:ext cx="4369009" cy="6412161"/>
            <a:chOff x="0" y="0"/>
            <a:chExt cx="1150686" cy="1688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50686" cy="1688800"/>
            </a:xfrm>
            <a:custGeom>
              <a:avLst/>
              <a:gdLst/>
              <a:ahLst/>
              <a:cxnLst/>
              <a:rect l="l" t="t" r="r" b="b"/>
              <a:pathLst>
                <a:path w="1150686" h="1688800">
                  <a:moveTo>
                    <a:pt x="47844" y="0"/>
                  </a:moveTo>
                  <a:lnTo>
                    <a:pt x="1102841" y="0"/>
                  </a:lnTo>
                  <a:cubicBezTo>
                    <a:pt x="1129265" y="0"/>
                    <a:pt x="1150686" y="21421"/>
                    <a:pt x="1150686" y="47844"/>
                  </a:cubicBezTo>
                  <a:lnTo>
                    <a:pt x="1150686" y="1640955"/>
                  </a:lnTo>
                  <a:cubicBezTo>
                    <a:pt x="1150686" y="1667379"/>
                    <a:pt x="1129265" y="1688800"/>
                    <a:pt x="1102841" y="1688800"/>
                  </a:cubicBezTo>
                  <a:lnTo>
                    <a:pt x="47844" y="1688800"/>
                  </a:lnTo>
                  <a:cubicBezTo>
                    <a:pt x="21421" y="1688800"/>
                    <a:pt x="0" y="1667379"/>
                    <a:pt x="0" y="1640955"/>
                  </a:cubicBezTo>
                  <a:lnTo>
                    <a:pt x="0" y="47844"/>
                  </a:lnTo>
                  <a:cubicBezTo>
                    <a:pt x="0" y="21421"/>
                    <a:pt x="21421" y="0"/>
                    <a:pt x="47844" y="0"/>
                  </a:cubicBezTo>
                  <a:close/>
                </a:path>
              </a:pathLst>
            </a:custGeom>
            <a:solidFill>
              <a:srgbClr val="C1FF7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33350"/>
              <a:ext cx="1150686" cy="1822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92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557811" y="4010173"/>
            <a:ext cx="2400871" cy="2400871"/>
          </a:xfrm>
          <a:custGeom>
            <a:avLst/>
            <a:gdLst/>
            <a:ahLst/>
            <a:cxnLst/>
            <a:rect l="l" t="t" r="r" b="b"/>
            <a:pathLst>
              <a:path w="2400871" h="2400871">
                <a:moveTo>
                  <a:pt x="0" y="0"/>
                </a:moveTo>
                <a:lnTo>
                  <a:pt x="2400871" y="0"/>
                </a:lnTo>
                <a:lnTo>
                  <a:pt x="2400871" y="2400871"/>
                </a:lnTo>
                <a:lnTo>
                  <a:pt x="0" y="2400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>
            <a:hlinkClick r:id="rId10" tooltip="https://trello.com/b/tBR5w0jd/"/>
          </p:cNvPr>
          <p:cNvSpPr/>
          <p:nvPr/>
        </p:nvSpPr>
        <p:spPr>
          <a:xfrm>
            <a:off x="4038702" y="5370353"/>
            <a:ext cx="1183613" cy="1183613"/>
          </a:xfrm>
          <a:custGeom>
            <a:avLst/>
            <a:gdLst/>
            <a:ahLst/>
            <a:cxnLst/>
            <a:rect l="l" t="t" r="r" b="b"/>
            <a:pathLst>
              <a:path w="1183613" h="1183613">
                <a:moveTo>
                  <a:pt x="0" y="0"/>
                </a:moveTo>
                <a:lnTo>
                  <a:pt x="1183613" y="0"/>
                </a:lnTo>
                <a:lnTo>
                  <a:pt x="1183613" y="1183613"/>
                </a:lnTo>
                <a:lnTo>
                  <a:pt x="0" y="11836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>
            <a:hlinkClick r:id="rId12" tooltip="https://github.com/CelineToledoJ/Capstone_805D-Equipo-3"/>
          </p:cNvPr>
          <p:cNvSpPr/>
          <p:nvPr/>
        </p:nvSpPr>
        <p:spPr>
          <a:xfrm>
            <a:off x="8758247" y="5149364"/>
            <a:ext cx="2077280" cy="1168470"/>
          </a:xfrm>
          <a:custGeom>
            <a:avLst/>
            <a:gdLst/>
            <a:ahLst/>
            <a:cxnLst/>
            <a:rect l="l" t="t" r="r" b="b"/>
            <a:pathLst>
              <a:path w="2077280" h="1168470">
                <a:moveTo>
                  <a:pt x="0" y="0"/>
                </a:moveTo>
                <a:lnTo>
                  <a:pt x="2077280" y="0"/>
                </a:lnTo>
                <a:lnTo>
                  <a:pt x="2077280" y="1168470"/>
                </a:lnTo>
                <a:lnTo>
                  <a:pt x="0" y="11684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TextBox 20"/>
          <p:cNvSpPr txBox="1"/>
          <p:nvPr/>
        </p:nvSpPr>
        <p:spPr>
          <a:xfrm>
            <a:off x="1587128" y="400551"/>
            <a:ext cx="9393720" cy="208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39"/>
              </a:lnSpc>
            </a:pPr>
            <a:r>
              <a:rPr lang="en-US" sz="7783" b="1">
                <a:solidFill>
                  <a:srgbClr val="000000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Método de avance: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43201" y="6540070"/>
            <a:ext cx="1319616" cy="369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6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45454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SCRUM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85905" y="7195771"/>
            <a:ext cx="3149562" cy="143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Trabajamos en Sprints  de 6-15 días. Usamos Trello para el Sprint Backlog.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45779" y="2553912"/>
            <a:ext cx="13759559" cy="46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¿Cómo organizamos y desarrollamos el Proyecto APT?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71610" y="6673787"/>
            <a:ext cx="2773272" cy="369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6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545454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Codigo</a:t>
            </a:r>
            <a:r>
              <a:rPr lang="en-US" sz="2000" b="1" dirty="0">
                <a:solidFill>
                  <a:srgbClr val="545454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 y Control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81026" y="7081471"/>
            <a:ext cx="3439546" cy="2493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Mantenemos Daily Scrums (Lunes y Viernes) para sincronización interna y realizamos la </a:t>
            </a:r>
            <a:r>
              <a:rPr lang="en-US" sz="1800" i="1">
                <a:solidFill>
                  <a:srgbClr val="737373"/>
                </a:solidFill>
                <a:latin typeface="Heading Now 71-78 Italics"/>
                <a:ea typeface="Heading Now 71-78 Italics"/>
                <a:cs typeface="Heading Now 71-78 Italics"/>
                <a:sym typeface="Heading Now 71-78 Italics"/>
              </a:rPr>
              <a:t>Sprint Review</a:t>
            </a:r>
            <a:r>
              <a:rPr lang="en-US" sz="1800">
                <a:solidFill>
                  <a:srgbClr val="737373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con el cliente al finalizar cada ciclo.</a:t>
            </a:r>
          </a:p>
          <a:p>
            <a:pPr algn="ctr">
              <a:lnSpc>
                <a:spcPts val="2844"/>
              </a:lnSpc>
              <a:spcBef>
                <a:spcPct val="0"/>
              </a:spcBef>
            </a:pPr>
            <a:endParaRPr lang="en-US" sz="1800">
              <a:solidFill>
                <a:srgbClr val="737373"/>
              </a:solidFill>
              <a:latin typeface="Heading Now 71-78"/>
              <a:ea typeface="Heading Now 71-78"/>
              <a:cs typeface="Heading Now 71-78"/>
              <a:sym typeface="Heading Now 71-78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377865" y="6540070"/>
            <a:ext cx="3676228" cy="369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6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45454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Reuniones y Feedback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135972" y="7195771"/>
            <a:ext cx="3436613" cy="178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El desarrollo se centraliza en un repositorio único para mayor control.</a:t>
            </a:r>
          </a:p>
          <a:p>
            <a:pPr algn="ctr">
              <a:lnSpc>
                <a:spcPts val="2844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Así aseguramos la trazabilidad del código.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F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6888" y="0"/>
            <a:ext cx="16607442" cy="10287000"/>
            <a:chOff x="0" y="0"/>
            <a:chExt cx="43739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3976" cy="2709333"/>
            </a:xfrm>
            <a:custGeom>
              <a:avLst/>
              <a:gdLst/>
              <a:ahLst/>
              <a:cxnLst/>
              <a:rect l="l" t="t" r="r" b="b"/>
              <a:pathLst>
                <a:path w="4373976" h="2709333">
                  <a:moveTo>
                    <a:pt x="0" y="0"/>
                  </a:moveTo>
                  <a:lnTo>
                    <a:pt x="4373976" y="0"/>
                  </a:lnTo>
                  <a:lnTo>
                    <a:pt x="43739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4373976" cy="2842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92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274521"/>
            <a:ext cx="9525" cy="156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883499" y="974979"/>
            <a:ext cx="6520113" cy="838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Progreso General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57290" y="2052500"/>
            <a:ext cx="10839999" cy="905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El </a:t>
            </a:r>
            <a:r>
              <a:rPr lang="en-US" sz="2600" dirty="0" err="1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esfuerzo</a:t>
            </a:r>
            <a:r>
              <a:rPr lang="en-US" sz="26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 total del </a:t>
            </a:r>
            <a:r>
              <a:rPr lang="en-US" sz="2600" dirty="0" err="1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proyecto</a:t>
            </a:r>
            <a:r>
              <a:rPr lang="en-US" sz="26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 se ha </a:t>
            </a:r>
            <a:r>
              <a:rPr lang="en-US" sz="2600" dirty="0" err="1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distribuido</a:t>
            </a:r>
            <a:r>
              <a:rPr lang="en-US" sz="26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intencionalmente</a:t>
            </a:r>
            <a:r>
              <a:rPr lang="en-US" sz="26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600" dirty="0" err="1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reflejar</a:t>
            </a:r>
            <a:r>
              <a:rPr lang="en-US" sz="26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2600" dirty="0" err="1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complejidad</a:t>
            </a:r>
            <a:r>
              <a:rPr lang="en-US" sz="26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600" dirty="0" err="1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cada</a:t>
            </a:r>
            <a:r>
              <a:rPr lang="en-US" sz="26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 sprint.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802" y="2722808"/>
            <a:ext cx="11044975" cy="230103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802" y="3525556"/>
            <a:ext cx="11044975" cy="230103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02" y="4328664"/>
            <a:ext cx="11044975" cy="230103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802" y="5961846"/>
            <a:ext cx="11044975" cy="230103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4802" y="5158739"/>
            <a:ext cx="11044975" cy="230103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22639" y="3644147"/>
            <a:ext cx="2029934" cy="35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sz="1656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Sprint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2639" y="4446895"/>
            <a:ext cx="2029934" cy="35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sz="1656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Sprint 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2639" y="5248155"/>
            <a:ext cx="2029934" cy="35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sz="1656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Sprint 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2639" y="6080077"/>
            <a:ext cx="2029934" cy="35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sz="1656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Sprint 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2639" y="6881337"/>
            <a:ext cx="2029934" cy="35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sz="1656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Sprint 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76399" y="3621592"/>
            <a:ext cx="911559" cy="4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2200" dirty="0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25%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34364" y="4433731"/>
            <a:ext cx="675494" cy="465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2200" dirty="0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30%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49634" y="5235444"/>
            <a:ext cx="572430" cy="465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15%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57440" y="6069169"/>
            <a:ext cx="671773" cy="465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20%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82047" y="6879718"/>
            <a:ext cx="601452" cy="465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10%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38367" y="3618076"/>
            <a:ext cx="1707245" cy="37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0"/>
              </a:lnSpc>
              <a:spcBef>
                <a:spcPct val="0"/>
              </a:spcBef>
            </a:pPr>
            <a:r>
              <a:rPr lang="en-US" sz="20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CRUD y Admin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638367" y="4420825"/>
            <a:ext cx="2809875" cy="37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0"/>
              </a:lnSpc>
              <a:spcBef>
                <a:spcPct val="0"/>
              </a:spcBef>
            </a:pPr>
            <a:r>
              <a:rPr lang="en-US" sz="20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Autenticación y Carrito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38367" y="5251255"/>
            <a:ext cx="2923263" cy="37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0"/>
              </a:lnSpc>
              <a:spcBef>
                <a:spcPct val="0"/>
              </a:spcBef>
            </a:pPr>
            <a:r>
              <a:rPr lang="en-US" sz="20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Checkout y Transacción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38367" y="6002954"/>
            <a:ext cx="2584772" cy="37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0"/>
              </a:lnSpc>
              <a:spcBef>
                <a:spcPct val="0"/>
              </a:spcBef>
            </a:pPr>
            <a:r>
              <a:rPr lang="en-US" sz="20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Dashboard y Chatbot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638367" y="6855266"/>
            <a:ext cx="2067130" cy="37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0"/>
              </a:lnSpc>
              <a:spcBef>
                <a:spcPct val="0"/>
              </a:spcBef>
            </a:pPr>
            <a:r>
              <a:rPr lang="en-US" sz="20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Cierre, QA y Perfil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80302" y="8025331"/>
            <a:ext cx="11503298" cy="49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Actualmente hemos completado </a:t>
            </a:r>
            <a:r>
              <a:rPr lang="en-US" sz="2400">
                <a:solidFill>
                  <a:srgbClr val="FF31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55%</a:t>
            </a:r>
            <a:r>
              <a:rPr lang="en-US" sz="2400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del esfuerzo total (Sprints 1 y 2).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F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8042" y="4690168"/>
            <a:ext cx="800857" cy="800857"/>
          </a:xfrm>
          <a:custGeom>
            <a:avLst/>
            <a:gdLst/>
            <a:ahLst/>
            <a:cxnLst/>
            <a:rect l="l" t="t" r="r" b="b"/>
            <a:pathLst>
              <a:path w="800857" h="800857">
                <a:moveTo>
                  <a:pt x="0" y="0"/>
                </a:moveTo>
                <a:lnTo>
                  <a:pt x="800857" y="0"/>
                </a:lnTo>
                <a:lnTo>
                  <a:pt x="800857" y="800857"/>
                </a:lnTo>
                <a:lnTo>
                  <a:pt x="0" y="800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2288042" y="6246668"/>
            <a:ext cx="800857" cy="800857"/>
          </a:xfrm>
          <a:custGeom>
            <a:avLst/>
            <a:gdLst/>
            <a:ahLst/>
            <a:cxnLst/>
            <a:rect l="l" t="t" r="r" b="b"/>
            <a:pathLst>
              <a:path w="800857" h="800857">
                <a:moveTo>
                  <a:pt x="0" y="0"/>
                </a:moveTo>
                <a:lnTo>
                  <a:pt x="800857" y="0"/>
                </a:lnTo>
                <a:lnTo>
                  <a:pt x="800857" y="800857"/>
                </a:lnTo>
                <a:lnTo>
                  <a:pt x="0" y="800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2288042" y="7803169"/>
            <a:ext cx="800857" cy="800857"/>
          </a:xfrm>
          <a:custGeom>
            <a:avLst/>
            <a:gdLst/>
            <a:ahLst/>
            <a:cxnLst/>
            <a:rect l="l" t="t" r="r" b="b"/>
            <a:pathLst>
              <a:path w="800857" h="800857">
                <a:moveTo>
                  <a:pt x="0" y="0"/>
                </a:moveTo>
                <a:lnTo>
                  <a:pt x="800857" y="0"/>
                </a:lnTo>
                <a:lnTo>
                  <a:pt x="800857" y="800857"/>
                </a:lnTo>
                <a:lnTo>
                  <a:pt x="0" y="800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818161" y="-67044"/>
            <a:ext cx="16582135" cy="10354044"/>
            <a:chOff x="0" y="0"/>
            <a:chExt cx="4367311" cy="2726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67311" cy="2726991"/>
            </a:xfrm>
            <a:custGeom>
              <a:avLst/>
              <a:gdLst/>
              <a:ahLst/>
              <a:cxnLst/>
              <a:rect l="l" t="t" r="r" b="b"/>
              <a:pathLst>
                <a:path w="4367311" h="2726991">
                  <a:moveTo>
                    <a:pt x="0" y="0"/>
                  </a:moveTo>
                  <a:lnTo>
                    <a:pt x="4367311" y="0"/>
                  </a:lnTo>
                  <a:lnTo>
                    <a:pt x="4367311" y="2726991"/>
                  </a:lnTo>
                  <a:lnTo>
                    <a:pt x="0" y="2726991"/>
                  </a:lnTo>
                  <a:close/>
                </a:path>
              </a:pathLst>
            </a:custGeom>
            <a:solidFill>
              <a:srgbClr val="1E293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33350"/>
              <a:ext cx="4367311" cy="2860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9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52158" y="2218043"/>
            <a:ext cx="10324125" cy="2188156"/>
          </a:xfrm>
          <a:custGeom>
            <a:avLst/>
            <a:gdLst/>
            <a:ahLst/>
            <a:cxnLst/>
            <a:rect l="l" t="t" r="r" b="b"/>
            <a:pathLst>
              <a:path w="10324125" h="2188156">
                <a:moveTo>
                  <a:pt x="0" y="0"/>
                </a:moveTo>
                <a:lnTo>
                  <a:pt x="10324126" y="0"/>
                </a:lnTo>
                <a:lnTo>
                  <a:pt x="10324126" y="2188156"/>
                </a:lnTo>
                <a:lnTo>
                  <a:pt x="0" y="2188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0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758355" y="5595330"/>
            <a:ext cx="5806160" cy="1758292"/>
          </a:xfrm>
          <a:custGeom>
            <a:avLst/>
            <a:gdLst/>
            <a:ahLst/>
            <a:cxnLst/>
            <a:rect l="l" t="t" r="r" b="b"/>
            <a:pathLst>
              <a:path w="5806160" h="1758292">
                <a:moveTo>
                  <a:pt x="0" y="0"/>
                </a:moveTo>
                <a:lnTo>
                  <a:pt x="5806159" y="0"/>
                </a:lnTo>
                <a:lnTo>
                  <a:pt x="5806159" y="1758292"/>
                </a:lnTo>
                <a:lnTo>
                  <a:pt x="0" y="175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758355" y="7368238"/>
            <a:ext cx="5806160" cy="1783591"/>
          </a:xfrm>
          <a:custGeom>
            <a:avLst/>
            <a:gdLst/>
            <a:ahLst/>
            <a:cxnLst/>
            <a:rect l="l" t="t" r="r" b="b"/>
            <a:pathLst>
              <a:path w="5806160" h="1783591">
                <a:moveTo>
                  <a:pt x="0" y="0"/>
                </a:moveTo>
                <a:lnTo>
                  <a:pt x="5806159" y="0"/>
                </a:lnTo>
                <a:lnTo>
                  <a:pt x="5806159" y="1783592"/>
                </a:lnTo>
                <a:lnTo>
                  <a:pt x="0" y="17835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864551" y="4406199"/>
            <a:ext cx="5593767" cy="1189130"/>
          </a:xfrm>
          <a:custGeom>
            <a:avLst/>
            <a:gdLst/>
            <a:ahLst/>
            <a:cxnLst/>
            <a:rect l="l" t="t" r="r" b="b"/>
            <a:pathLst>
              <a:path w="5593767" h="1189130">
                <a:moveTo>
                  <a:pt x="0" y="0"/>
                </a:moveTo>
                <a:lnTo>
                  <a:pt x="5593767" y="0"/>
                </a:lnTo>
                <a:lnTo>
                  <a:pt x="5593767" y="1189131"/>
                </a:lnTo>
                <a:lnTo>
                  <a:pt x="0" y="11891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7564514" y="5595330"/>
            <a:ext cx="5814524" cy="1772909"/>
          </a:xfrm>
          <a:custGeom>
            <a:avLst/>
            <a:gdLst/>
            <a:ahLst/>
            <a:cxnLst/>
            <a:rect l="l" t="t" r="r" b="b"/>
            <a:pathLst>
              <a:path w="5814524" h="1772909">
                <a:moveTo>
                  <a:pt x="0" y="0"/>
                </a:moveTo>
                <a:lnTo>
                  <a:pt x="5814524" y="0"/>
                </a:lnTo>
                <a:lnTo>
                  <a:pt x="5814524" y="1772908"/>
                </a:lnTo>
                <a:lnTo>
                  <a:pt x="0" y="17729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239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7410407" y="7287304"/>
            <a:ext cx="5968631" cy="1832586"/>
          </a:xfrm>
          <a:custGeom>
            <a:avLst/>
            <a:gdLst/>
            <a:ahLst/>
            <a:cxnLst/>
            <a:rect l="l" t="t" r="r" b="b"/>
            <a:pathLst>
              <a:path w="5968631" h="1832586">
                <a:moveTo>
                  <a:pt x="0" y="0"/>
                </a:moveTo>
                <a:lnTo>
                  <a:pt x="5968631" y="0"/>
                </a:lnTo>
                <a:lnTo>
                  <a:pt x="5968631" y="1832587"/>
                </a:lnTo>
                <a:lnTo>
                  <a:pt x="0" y="18325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4555238" y="5000764"/>
            <a:ext cx="1675382" cy="412775"/>
          </a:xfrm>
          <a:custGeom>
            <a:avLst/>
            <a:gdLst/>
            <a:ahLst/>
            <a:cxnLst/>
            <a:rect l="l" t="t" r="r" b="b"/>
            <a:pathLst>
              <a:path w="1675382" h="412775">
                <a:moveTo>
                  <a:pt x="0" y="0"/>
                </a:moveTo>
                <a:lnTo>
                  <a:pt x="1675382" y="0"/>
                </a:lnTo>
                <a:lnTo>
                  <a:pt x="1675382" y="412776"/>
                </a:lnTo>
                <a:lnTo>
                  <a:pt x="0" y="4127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10584011" y="8993663"/>
            <a:ext cx="6675289" cy="1293337"/>
          </a:xfrm>
          <a:custGeom>
            <a:avLst/>
            <a:gdLst/>
            <a:ahLst/>
            <a:cxnLst/>
            <a:rect l="l" t="t" r="r" b="b"/>
            <a:pathLst>
              <a:path w="6675289" h="1293337">
                <a:moveTo>
                  <a:pt x="0" y="0"/>
                </a:moveTo>
                <a:lnTo>
                  <a:pt x="6675289" y="0"/>
                </a:lnTo>
                <a:lnTo>
                  <a:pt x="6675289" y="1293337"/>
                </a:lnTo>
                <a:lnTo>
                  <a:pt x="0" y="129333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2521822" y="6839536"/>
            <a:ext cx="3078647" cy="374402"/>
          </a:xfrm>
          <a:custGeom>
            <a:avLst/>
            <a:gdLst/>
            <a:ahLst/>
            <a:cxnLst/>
            <a:rect l="l" t="t" r="r" b="b"/>
            <a:pathLst>
              <a:path w="3078647" h="374402">
                <a:moveTo>
                  <a:pt x="0" y="0"/>
                </a:moveTo>
                <a:lnTo>
                  <a:pt x="3078647" y="0"/>
                </a:lnTo>
                <a:lnTo>
                  <a:pt x="3078647" y="374403"/>
                </a:lnTo>
                <a:lnTo>
                  <a:pt x="0" y="3744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245" r="-624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5364676" y="6587290"/>
            <a:ext cx="1272789" cy="293822"/>
          </a:xfrm>
          <a:custGeom>
            <a:avLst/>
            <a:gdLst/>
            <a:ahLst/>
            <a:cxnLst/>
            <a:rect l="l" t="t" r="r" b="b"/>
            <a:pathLst>
              <a:path w="1272789" h="293822">
                <a:moveTo>
                  <a:pt x="0" y="0"/>
                </a:moveTo>
                <a:lnTo>
                  <a:pt x="1272789" y="0"/>
                </a:lnTo>
                <a:lnTo>
                  <a:pt x="1272789" y="293822"/>
                </a:lnTo>
                <a:lnTo>
                  <a:pt x="0" y="2938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19251" r="-584138" b="-113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TextBox 18"/>
          <p:cNvSpPr txBox="1"/>
          <p:nvPr/>
        </p:nvSpPr>
        <p:spPr>
          <a:xfrm>
            <a:off x="1877402" y="700431"/>
            <a:ext cx="5871885" cy="151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99"/>
              </a:lnSpc>
            </a:pPr>
            <a:r>
              <a:rPr lang="en-US" sz="9999" b="1">
                <a:solidFill>
                  <a:srgbClr val="FFFFFF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Sprint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F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8042" y="6246668"/>
            <a:ext cx="800857" cy="800857"/>
          </a:xfrm>
          <a:custGeom>
            <a:avLst/>
            <a:gdLst/>
            <a:ahLst/>
            <a:cxnLst/>
            <a:rect l="l" t="t" r="r" b="b"/>
            <a:pathLst>
              <a:path w="800857" h="800857">
                <a:moveTo>
                  <a:pt x="0" y="0"/>
                </a:moveTo>
                <a:lnTo>
                  <a:pt x="800857" y="0"/>
                </a:lnTo>
                <a:lnTo>
                  <a:pt x="800857" y="800857"/>
                </a:lnTo>
                <a:lnTo>
                  <a:pt x="0" y="800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2288042" y="7803169"/>
            <a:ext cx="800857" cy="800857"/>
          </a:xfrm>
          <a:custGeom>
            <a:avLst/>
            <a:gdLst/>
            <a:ahLst/>
            <a:cxnLst/>
            <a:rect l="l" t="t" r="r" b="b"/>
            <a:pathLst>
              <a:path w="800857" h="800857">
                <a:moveTo>
                  <a:pt x="0" y="0"/>
                </a:moveTo>
                <a:lnTo>
                  <a:pt x="800857" y="0"/>
                </a:lnTo>
                <a:lnTo>
                  <a:pt x="800857" y="800857"/>
                </a:lnTo>
                <a:lnTo>
                  <a:pt x="0" y="800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818161" y="-67044"/>
            <a:ext cx="16582135" cy="10354044"/>
            <a:chOff x="0" y="0"/>
            <a:chExt cx="4367311" cy="27269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67311" cy="2726991"/>
            </a:xfrm>
            <a:custGeom>
              <a:avLst/>
              <a:gdLst/>
              <a:ahLst/>
              <a:cxnLst/>
              <a:rect l="l" t="t" r="r" b="b"/>
              <a:pathLst>
                <a:path w="4367311" h="2726991">
                  <a:moveTo>
                    <a:pt x="0" y="0"/>
                  </a:moveTo>
                  <a:lnTo>
                    <a:pt x="4367311" y="0"/>
                  </a:lnTo>
                  <a:lnTo>
                    <a:pt x="4367311" y="2726991"/>
                  </a:lnTo>
                  <a:lnTo>
                    <a:pt x="0" y="2726991"/>
                  </a:lnTo>
                  <a:close/>
                </a:path>
              </a:pathLst>
            </a:custGeom>
            <a:solidFill>
              <a:srgbClr val="1E293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33350"/>
              <a:ext cx="4367311" cy="2860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9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64551" y="4465852"/>
            <a:ext cx="5593767" cy="1189130"/>
            <a:chOff x="0" y="0"/>
            <a:chExt cx="7458355" cy="1585507"/>
          </a:xfrm>
        </p:grpSpPr>
        <p:sp>
          <p:nvSpPr>
            <p:cNvPr id="8" name="Freeform 8"/>
            <p:cNvSpPr/>
            <p:nvPr/>
          </p:nvSpPr>
          <p:spPr>
            <a:xfrm>
              <a:off x="706249" y="378625"/>
              <a:ext cx="1067809" cy="1067809"/>
            </a:xfrm>
            <a:custGeom>
              <a:avLst/>
              <a:gdLst/>
              <a:ahLst/>
              <a:cxnLst/>
              <a:rect l="l" t="t" r="r" b="b"/>
              <a:pathLst>
                <a:path w="1067809" h="1067809">
                  <a:moveTo>
                    <a:pt x="0" y="0"/>
                  </a:moveTo>
                  <a:lnTo>
                    <a:pt x="1067810" y="0"/>
                  </a:lnTo>
                  <a:lnTo>
                    <a:pt x="1067810" y="1067809"/>
                  </a:lnTo>
                  <a:lnTo>
                    <a:pt x="0" y="1067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7458355" cy="1585507"/>
            </a:xfrm>
            <a:custGeom>
              <a:avLst/>
              <a:gdLst/>
              <a:ahLst/>
              <a:cxnLst/>
              <a:rect l="l" t="t" r="r" b="b"/>
              <a:pathLst>
                <a:path w="7458355" h="1585507">
                  <a:moveTo>
                    <a:pt x="0" y="0"/>
                  </a:moveTo>
                  <a:lnTo>
                    <a:pt x="7458355" y="0"/>
                  </a:lnTo>
                  <a:lnTo>
                    <a:pt x="7458355" y="1585507"/>
                  </a:lnTo>
                  <a:lnTo>
                    <a:pt x="0" y="158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491602" y="792754"/>
              <a:ext cx="2233843" cy="550367"/>
            </a:xfrm>
            <a:custGeom>
              <a:avLst/>
              <a:gdLst/>
              <a:ahLst/>
              <a:cxnLst/>
              <a:rect l="l" t="t" r="r" b="b"/>
              <a:pathLst>
                <a:path w="2233843" h="550367">
                  <a:moveTo>
                    <a:pt x="0" y="0"/>
                  </a:moveTo>
                  <a:lnTo>
                    <a:pt x="2233843" y="0"/>
                  </a:lnTo>
                  <a:lnTo>
                    <a:pt x="2233843" y="550367"/>
                  </a:lnTo>
                  <a:lnTo>
                    <a:pt x="0" y="550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94300" y="2219939"/>
            <a:ext cx="9402931" cy="2338979"/>
          </a:xfrm>
          <a:custGeom>
            <a:avLst/>
            <a:gdLst/>
            <a:ahLst/>
            <a:cxnLst/>
            <a:rect l="l" t="t" r="r" b="b"/>
            <a:pathLst>
              <a:path w="9402931" h="2338979">
                <a:moveTo>
                  <a:pt x="0" y="0"/>
                </a:moveTo>
                <a:lnTo>
                  <a:pt x="9402931" y="0"/>
                </a:lnTo>
                <a:lnTo>
                  <a:pt x="9402931" y="2338979"/>
                </a:lnTo>
                <a:lnTo>
                  <a:pt x="0" y="23389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797115" y="5654983"/>
            <a:ext cx="5806160" cy="1824793"/>
          </a:xfrm>
          <a:custGeom>
            <a:avLst/>
            <a:gdLst/>
            <a:ahLst/>
            <a:cxnLst/>
            <a:rect l="l" t="t" r="r" b="b"/>
            <a:pathLst>
              <a:path w="5806160" h="1824793">
                <a:moveTo>
                  <a:pt x="0" y="0"/>
                </a:moveTo>
                <a:lnTo>
                  <a:pt x="5806160" y="0"/>
                </a:lnTo>
                <a:lnTo>
                  <a:pt x="5806160" y="1824793"/>
                </a:lnTo>
                <a:lnTo>
                  <a:pt x="0" y="1824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758355" y="7420123"/>
            <a:ext cx="5806160" cy="1850315"/>
          </a:xfrm>
          <a:custGeom>
            <a:avLst/>
            <a:gdLst/>
            <a:ahLst/>
            <a:cxnLst/>
            <a:rect l="l" t="t" r="r" b="b"/>
            <a:pathLst>
              <a:path w="5806160" h="1850315">
                <a:moveTo>
                  <a:pt x="0" y="0"/>
                </a:moveTo>
                <a:lnTo>
                  <a:pt x="5806159" y="0"/>
                </a:lnTo>
                <a:lnTo>
                  <a:pt x="5806159" y="1850314"/>
                </a:lnTo>
                <a:lnTo>
                  <a:pt x="0" y="18503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7471169" y="5654983"/>
            <a:ext cx="6105089" cy="1884446"/>
          </a:xfrm>
          <a:custGeom>
            <a:avLst/>
            <a:gdLst/>
            <a:ahLst/>
            <a:cxnLst/>
            <a:rect l="l" t="t" r="r" b="b"/>
            <a:pathLst>
              <a:path w="6105089" h="1884446">
                <a:moveTo>
                  <a:pt x="0" y="0"/>
                </a:moveTo>
                <a:lnTo>
                  <a:pt x="6105089" y="0"/>
                </a:lnTo>
                <a:lnTo>
                  <a:pt x="6105089" y="1884446"/>
                </a:lnTo>
                <a:lnTo>
                  <a:pt x="0" y="18844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7616125" y="7539429"/>
            <a:ext cx="5815175" cy="1566118"/>
          </a:xfrm>
          <a:custGeom>
            <a:avLst/>
            <a:gdLst/>
            <a:ahLst/>
            <a:cxnLst/>
            <a:rect l="l" t="t" r="r" b="b"/>
            <a:pathLst>
              <a:path w="5815175" h="1566118">
                <a:moveTo>
                  <a:pt x="0" y="0"/>
                </a:moveTo>
                <a:lnTo>
                  <a:pt x="5815176" y="0"/>
                </a:lnTo>
                <a:lnTo>
                  <a:pt x="5815176" y="1566118"/>
                </a:lnTo>
                <a:lnTo>
                  <a:pt x="0" y="15661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0523713" y="8973659"/>
            <a:ext cx="6690505" cy="1154112"/>
          </a:xfrm>
          <a:custGeom>
            <a:avLst/>
            <a:gdLst/>
            <a:ahLst/>
            <a:cxnLst/>
            <a:rect l="l" t="t" r="r" b="b"/>
            <a:pathLst>
              <a:path w="6690505" h="1154112">
                <a:moveTo>
                  <a:pt x="0" y="0"/>
                </a:moveTo>
                <a:lnTo>
                  <a:pt x="6690506" y="0"/>
                </a:lnTo>
                <a:lnTo>
                  <a:pt x="6690506" y="1154112"/>
                </a:lnTo>
                <a:lnTo>
                  <a:pt x="0" y="11541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TextBox 17"/>
          <p:cNvSpPr txBox="1"/>
          <p:nvPr/>
        </p:nvSpPr>
        <p:spPr>
          <a:xfrm>
            <a:off x="1725492" y="546007"/>
            <a:ext cx="5871885" cy="151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99"/>
              </a:lnSpc>
            </a:pPr>
            <a:r>
              <a:rPr lang="en-US" sz="9999" b="1">
                <a:solidFill>
                  <a:srgbClr val="FFFFFF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Sprint 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54405" y="565427"/>
            <a:ext cx="8452699" cy="3165640"/>
          </a:xfrm>
          <a:custGeom>
            <a:avLst/>
            <a:gdLst/>
            <a:ahLst/>
            <a:cxnLst/>
            <a:rect l="l" t="t" r="r" b="b"/>
            <a:pathLst>
              <a:path w="8452699" h="3165640">
                <a:moveTo>
                  <a:pt x="0" y="0"/>
                </a:moveTo>
                <a:lnTo>
                  <a:pt x="8452699" y="0"/>
                </a:lnTo>
                <a:lnTo>
                  <a:pt x="8452699" y="3165640"/>
                </a:lnTo>
                <a:lnTo>
                  <a:pt x="0" y="316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2162338" y="4074991"/>
            <a:ext cx="13636833" cy="4585385"/>
          </a:xfrm>
          <a:custGeom>
            <a:avLst/>
            <a:gdLst/>
            <a:ahLst/>
            <a:cxnLst/>
            <a:rect l="l" t="t" r="r" b="b"/>
            <a:pathLst>
              <a:path w="13636833" h="4585385">
                <a:moveTo>
                  <a:pt x="0" y="0"/>
                </a:moveTo>
                <a:lnTo>
                  <a:pt x="13636833" y="0"/>
                </a:lnTo>
                <a:lnTo>
                  <a:pt x="13636833" y="4585385"/>
                </a:lnTo>
                <a:lnTo>
                  <a:pt x="0" y="4585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198</Words>
  <Application>Microsoft Office PowerPoint</Application>
  <PresentationFormat>Personalizado</PresentationFormat>
  <Paragraphs>37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8" baseType="lpstr">
      <vt:lpstr>Heading Now 61-68 Bold</vt:lpstr>
      <vt:lpstr>Arial</vt:lpstr>
      <vt:lpstr>DM Sans</vt:lpstr>
      <vt:lpstr>Open Sans</vt:lpstr>
      <vt:lpstr>Heading Now 71-78 Italics</vt:lpstr>
      <vt:lpstr>Calibri</vt:lpstr>
      <vt:lpstr>Heading Now 61-68</vt:lpstr>
      <vt:lpstr>Open Sans Bold</vt:lpstr>
      <vt:lpstr>Heading Now 71-78</vt:lpstr>
      <vt:lpstr>Heading Now 71-78 Bold</vt:lpstr>
      <vt:lpstr>Arimo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avance Fase 2, semana 10</dc:title>
  <cp:lastModifiedBy>CELINE ANDREA TOLEDO JORQUERA</cp:lastModifiedBy>
  <cp:revision>2</cp:revision>
  <dcterms:created xsi:type="dcterms:W3CDTF">2006-08-16T00:00:00Z</dcterms:created>
  <dcterms:modified xsi:type="dcterms:W3CDTF">2025-10-15T01:08:03Z</dcterms:modified>
  <dc:identifier>DAG1uldl4-Y</dc:identifier>
</cp:coreProperties>
</file>